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92a18d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92a18d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92a18db6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92a18db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92a18db6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92a18db6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Analyzing Job Market Data in Power BI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Case Study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2369550" y="0"/>
            <a:ext cx="440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Ecole Nationale Polytechnique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Département du Génie </a:t>
            </a: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Industriel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Option : Data Science et Intelligence Artificielle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2ème année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5134275" y="4789450"/>
            <a:ext cx="14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2021 - 2022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Dashboard Designing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Less is more</a:t>
            </a:r>
            <a:endParaRPr/>
          </a:p>
        </p:txBody>
      </p:sp>
      <p:sp>
        <p:nvSpPr>
          <p:cNvPr id="309" name="Google Shape;309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Give numbers context</a:t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 interactive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Label everything</a:t>
            </a:r>
            <a:endParaRPr/>
          </a:p>
        </p:txBody>
      </p:sp>
      <p:cxnSp>
        <p:nvCxnSpPr>
          <p:cNvPr id="312" name="Google Shape;312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21" name="Google Shape;321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4" name="Google Shape;324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25" name="Google Shape;325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8" name="Google Shape;328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29" name="Google Shape;329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2" name="Google Shape;332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33" name="Google Shape;333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27"/>
          <p:cNvGrpSpPr/>
          <p:nvPr/>
        </p:nvGrpSpPr>
        <p:grpSpPr>
          <a:xfrm>
            <a:off x="2372643" y="874116"/>
            <a:ext cx="4398712" cy="3395250"/>
            <a:chOff x="3553042" y="1657806"/>
            <a:chExt cx="3461100" cy="2671532"/>
          </a:xfrm>
        </p:grpSpPr>
        <p:sp>
          <p:nvSpPr>
            <p:cNvPr id="342" name="Google Shape;342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27"/>
          <p:cNvSpPr txBox="1"/>
          <p:nvPr>
            <p:ph type="title"/>
          </p:nvPr>
        </p:nvSpPr>
        <p:spPr>
          <a:xfrm>
            <a:off x="3040350" y="1090925"/>
            <a:ext cx="3063300" cy="20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dk1"/>
                </a:solidFill>
              </a:rPr>
              <a:t>Merci pour votre attention!</a:t>
            </a:r>
            <a:endParaRPr b="1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278549" y="273125"/>
            <a:ext cx="41457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TABLE DES MATIÈRES</a:t>
            </a:r>
            <a:endParaRPr b="1" sz="2000"/>
          </a:p>
        </p:txBody>
      </p:sp>
      <p:sp>
        <p:nvSpPr>
          <p:cNvPr id="237" name="Google Shape;237;p18"/>
          <p:cNvSpPr txBox="1"/>
          <p:nvPr/>
        </p:nvSpPr>
        <p:spPr>
          <a:xfrm>
            <a:off x="278550" y="808025"/>
            <a:ext cx="51882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AutoNum type="arabicPeriod"/>
            </a:pPr>
            <a:r>
              <a:rPr lang="f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la problématique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10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❖"/>
            </a:pPr>
            <a:r>
              <a:rPr lang="f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Problème à résoudre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10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❖"/>
            </a:pPr>
            <a:r>
              <a:rPr lang="f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Valeur commerciale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10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❖"/>
            </a:pPr>
            <a:r>
              <a:rPr lang="f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Méthodologie proposée pour le projet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AutoNum type="arabicPeriod"/>
            </a:pPr>
            <a:r>
              <a:rPr lang="f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Résolution de la problématique 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10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❖"/>
            </a:pPr>
            <a:r>
              <a:rPr lang="f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Exploratory Analysis (EDA)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10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❖"/>
            </a:pPr>
            <a:r>
              <a:rPr lang="f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Analyzing Market Trends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10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❖"/>
            </a:pPr>
            <a:r>
              <a:rPr lang="f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Dashboard Build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/>
          <p:nvPr/>
        </p:nvSpPr>
        <p:spPr>
          <a:xfrm flipH="1">
            <a:off x="5829417" y="14847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18"/>
          <p:cNvGrpSpPr/>
          <p:nvPr/>
        </p:nvGrpSpPr>
        <p:grpSpPr>
          <a:xfrm>
            <a:off x="2011899" y="3108022"/>
            <a:ext cx="2957124" cy="1909214"/>
            <a:chOff x="4571995" y="1635189"/>
            <a:chExt cx="3159996" cy="2621106"/>
          </a:xfrm>
        </p:grpSpPr>
        <p:grpSp>
          <p:nvGrpSpPr>
            <p:cNvPr id="240" name="Google Shape;240;p18"/>
            <p:cNvGrpSpPr/>
            <p:nvPr/>
          </p:nvGrpSpPr>
          <p:grpSpPr>
            <a:xfrm>
              <a:off x="4571995" y="1635189"/>
              <a:ext cx="3159996" cy="2621106"/>
              <a:chOff x="3553042" y="1674645"/>
              <a:chExt cx="3461113" cy="2870872"/>
            </a:xfrm>
          </p:grpSpPr>
          <p:sp>
            <p:nvSpPr>
              <p:cNvPr id="241" name="Google Shape;241;p18"/>
              <p:cNvSpPr/>
              <p:nvPr/>
            </p:nvSpPr>
            <p:spPr>
              <a:xfrm>
                <a:off x="4856024" y="3625653"/>
                <a:ext cx="944700" cy="663300"/>
              </a:xfrm>
              <a:prstGeom prst="trapezoid">
                <a:avLst>
                  <a:gd fmla="val 25000" name="adj"/>
                </a:avLst>
              </a:prstGeom>
              <a:solidFill>
                <a:srgbClr val="E7E7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 rot="10800000">
                <a:off x="4953871" y="3681997"/>
                <a:ext cx="400200" cy="606600"/>
              </a:xfrm>
              <a:prstGeom prst="triangle">
                <a:avLst>
                  <a:gd fmla="val 96745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4767796" y="3681816"/>
                <a:ext cx="163500" cy="606600"/>
              </a:xfrm>
              <a:prstGeom prst="triangle">
                <a:avLst>
                  <a:gd fmla="val 98558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 rot="10800000">
                <a:off x="4678237" y="4276102"/>
                <a:ext cx="1210800" cy="456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 rot="10800000">
                <a:off x="4615439" y="4499917"/>
                <a:ext cx="1230600" cy="45600"/>
              </a:xfrm>
              <a:prstGeom prst="roundRect">
                <a:avLst>
                  <a:gd fmla="val 50000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4926950" y="3681915"/>
                <a:ext cx="42900" cy="5943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3553042" y="1674645"/>
                <a:ext cx="3461100" cy="2014500"/>
              </a:xfrm>
              <a:prstGeom prst="roundRect">
                <a:avLst>
                  <a:gd fmla="val 1882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3553055" y="1811138"/>
                <a:ext cx="3461100" cy="1766400"/>
              </a:xfrm>
              <a:prstGeom prst="roundRect">
                <a:avLst>
                  <a:gd fmla="val 1764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" name="Google Shape;249;p18"/>
            <p:cNvSpPr txBox="1"/>
            <p:nvPr/>
          </p:nvSpPr>
          <p:spPr>
            <a:xfrm>
              <a:off x="4702781" y="1935494"/>
              <a:ext cx="2506500" cy="20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Réalisé par :</a:t>
              </a:r>
              <a:endParaRPr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-279400" lvl="0" marL="457200" rtl="0" algn="l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ontserrat"/>
                <a:buChar char="●"/>
              </a:pPr>
              <a:r>
                <a:rPr b="1" lang="fr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Sarah BOUARABA</a:t>
              </a:r>
              <a:endParaRPr b="1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794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ontserrat"/>
                <a:buChar char="●"/>
              </a:pPr>
              <a:r>
                <a:rPr b="1" lang="fr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Sofiane SADAT</a:t>
              </a:r>
              <a:endParaRPr b="1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794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ontserrat"/>
                <a:buChar char="●"/>
              </a:pPr>
              <a:r>
                <a:rPr b="1" lang="fr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Yousra LAIB</a:t>
              </a:r>
              <a:endParaRPr b="1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5" name="Google Shape;255;p19"/>
          <p:cNvSpPr txBox="1"/>
          <p:nvPr>
            <p:ph type="title"/>
          </p:nvPr>
        </p:nvSpPr>
        <p:spPr>
          <a:xfrm>
            <a:off x="1488451" y="187200"/>
            <a:ext cx="6167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Présentation de la problématique</a:t>
            </a:r>
            <a:endParaRPr b="1" sz="3000"/>
          </a:p>
        </p:txBody>
      </p:sp>
      <p:sp>
        <p:nvSpPr>
          <p:cNvPr id="256" name="Google Shape;256;p19"/>
          <p:cNvSpPr txBox="1"/>
          <p:nvPr/>
        </p:nvSpPr>
        <p:spPr>
          <a:xfrm>
            <a:off x="1061950" y="1422100"/>
            <a:ext cx="74430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5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Problème à résoudre</a:t>
            </a:r>
            <a:r>
              <a:rPr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Étudier les tendances du marché pour les postes en Data Science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b="1"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Contexte</a:t>
            </a:r>
            <a:r>
              <a:rPr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Un cabinet de recrutement des salariés a besoin de découvrir les tendances de l’emploi.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b="1"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Tâche (Task)</a:t>
            </a:r>
            <a:r>
              <a:rPr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Découvrir les tendances en matière d’emplois et de compétences dans l’industrie de la Data Science.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b="1"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Données (Dataset)</a:t>
            </a:r>
            <a:r>
              <a:rPr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Collection de détails clés du fichier “Job Postings”.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1061950" y="3232025"/>
            <a:ext cx="7443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5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valeur commerciale</a:t>
            </a:r>
            <a:r>
              <a:rPr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Comprendre le fonctionnement du marché de travail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Suivre les tendances du marché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f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Réduction des incertitudes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275" y="1244675"/>
            <a:ext cx="7439800" cy="28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0"/>
          <p:cNvSpPr txBox="1"/>
          <p:nvPr/>
        </p:nvSpPr>
        <p:spPr>
          <a:xfrm>
            <a:off x="1168275" y="611425"/>
            <a:ext cx="58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fr" sz="2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éthodologie proposée pour le projet :</a:t>
            </a:r>
            <a:endParaRPr sz="20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554075" y="1680625"/>
            <a:ext cx="5689500" cy="14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/>
              <a:t>2.  Résolution de </a:t>
            </a:r>
            <a:endParaRPr b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/>
              <a:t>     la problématique</a:t>
            </a:r>
            <a:endParaRPr b="1" sz="4000"/>
          </a:p>
        </p:txBody>
      </p:sp>
      <p:sp>
        <p:nvSpPr>
          <p:cNvPr id="269" name="Google Shape;269;p21"/>
          <p:cNvSpPr/>
          <p:nvPr/>
        </p:nvSpPr>
        <p:spPr>
          <a:xfrm flipH="1">
            <a:off x="5829417" y="14847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type="title"/>
          </p:nvPr>
        </p:nvSpPr>
        <p:spPr>
          <a:xfrm>
            <a:off x="1941420" y="1315950"/>
            <a:ext cx="5649000" cy="25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/>
              <a:t>Exploratory Analysis 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/>
              <a:t>(EDA)</a:t>
            </a:r>
            <a:endParaRPr b="1" sz="5000"/>
          </a:p>
        </p:txBody>
      </p:sp>
      <p:sp>
        <p:nvSpPr>
          <p:cNvPr id="275" name="Google Shape;275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6" name="Google Shape;276;p22"/>
          <p:cNvSpPr txBox="1"/>
          <p:nvPr/>
        </p:nvSpPr>
        <p:spPr>
          <a:xfrm>
            <a:off x="1676345" y="1315950"/>
            <a:ext cx="5319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A.</a:t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2830350" y="1409500"/>
            <a:ext cx="60624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/>
              <a:t>B.</a:t>
            </a:r>
            <a:r>
              <a:rPr b="1" lang="fr" sz="4000"/>
              <a:t>  Analyzing Market Trends 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/>
              <a:t>‘Analyse approfondie’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2189550" y="1512450"/>
            <a:ext cx="4764900" cy="21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/>
              <a:t>Dashboard 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/>
              <a:t>Build</a:t>
            </a:r>
            <a:endParaRPr b="1" sz="4000"/>
          </a:p>
        </p:txBody>
      </p:sp>
      <p:sp>
        <p:nvSpPr>
          <p:cNvPr id="287" name="Google Shape;287;p24"/>
          <p:cNvSpPr txBox="1"/>
          <p:nvPr/>
        </p:nvSpPr>
        <p:spPr>
          <a:xfrm>
            <a:off x="1912500" y="1512450"/>
            <a:ext cx="531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C.</a:t>
            </a:r>
            <a:endParaRPr b="1"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Dashboard Focus Area</a:t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1297500" y="18451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2030400" y="19214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500">
                <a:solidFill>
                  <a:srgbClr val="FFFFFF"/>
                </a:solidFill>
              </a:rPr>
              <a:t>Qui</a:t>
            </a:r>
            <a:r>
              <a:rPr lang="fr">
                <a:solidFill>
                  <a:srgbClr val="FFFFFF"/>
                </a:solidFill>
              </a:rPr>
              <a:t> est le public 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1297500" y="27600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7" name="Google Shape;297;p25"/>
          <p:cNvSpPr txBox="1"/>
          <p:nvPr>
            <p:ph idx="1" type="body"/>
          </p:nvPr>
        </p:nvSpPr>
        <p:spPr>
          <a:xfrm>
            <a:off x="2030400" y="28362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De </a:t>
            </a:r>
            <a:r>
              <a:rPr b="1" lang="fr" sz="1500"/>
              <a:t>quoi</a:t>
            </a:r>
            <a:r>
              <a:rPr lang="fr"/>
              <a:t> ont t-ils besoin 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1297500" y="36748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2030400" y="37510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500"/>
              <a:t>Comment</a:t>
            </a:r>
            <a:r>
              <a:rPr lang="fr"/>
              <a:t> </a:t>
            </a:r>
            <a:r>
              <a:rPr lang="fr"/>
              <a:t>un tableau de bord peut-t-il aider 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25"/>
          <p:cNvSpPr/>
          <p:nvPr/>
        </p:nvSpPr>
        <p:spPr>
          <a:xfrm flipH="1">
            <a:off x="6030050" y="1794563"/>
            <a:ext cx="1458900" cy="8088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>
                <a:latin typeface="Comic Sans MS"/>
                <a:ea typeface="Comic Sans MS"/>
                <a:cs typeface="Comic Sans MS"/>
                <a:sym typeface="Comic Sans MS"/>
              </a:rPr>
              <a:t>Who ?</a:t>
            </a:r>
            <a:endParaRPr b="1" i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6505575" y="2653963"/>
            <a:ext cx="1620600" cy="8088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>
                <a:latin typeface="Comic Sans MS"/>
                <a:ea typeface="Comic Sans MS"/>
                <a:cs typeface="Comic Sans MS"/>
                <a:sym typeface="Comic Sans MS"/>
              </a:rPr>
              <a:t>What ?</a:t>
            </a:r>
            <a:endParaRPr b="1" i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2" name="Google Shape;302;p25"/>
          <p:cNvSpPr/>
          <p:nvPr/>
        </p:nvSpPr>
        <p:spPr>
          <a:xfrm flipH="1">
            <a:off x="6030050" y="3513375"/>
            <a:ext cx="1560600" cy="8088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>
                <a:latin typeface="Comic Sans MS"/>
                <a:ea typeface="Comic Sans MS"/>
                <a:cs typeface="Comic Sans MS"/>
                <a:sym typeface="Comic Sans MS"/>
              </a:rPr>
              <a:t>How</a:t>
            </a:r>
            <a:r>
              <a:rPr b="1" i="1" lang="fr" sz="2000">
                <a:latin typeface="Comic Sans MS"/>
                <a:ea typeface="Comic Sans MS"/>
                <a:cs typeface="Comic Sans MS"/>
                <a:sym typeface="Comic Sans MS"/>
              </a:rPr>
              <a:t> ?</a:t>
            </a:r>
            <a:endParaRPr b="1" i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